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987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726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12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34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6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9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80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94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13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639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2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6A3DF-B304-49BE-BAB3-DC94D67BA66E}" type="datetimeFigureOut">
              <a:rPr lang="en-US" smtClean="0"/>
              <a:t>12/13/2023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0856E-3AB4-47FF-B5B4-12BD495BED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93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60983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+mn-lt"/>
              </a:rPr>
              <a:t>University of </a:t>
            </a:r>
            <a:r>
              <a:rPr lang="en-US" sz="2400" dirty="0" err="1" smtClean="0">
                <a:latin typeface="+mn-lt"/>
              </a:rPr>
              <a:t>Basrah</a:t>
            </a:r>
            <a:r>
              <a:rPr lang="en-US" sz="2400" dirty="0" smtClean="0">
                <a:latin typeface="+mn-lt"/>
              </a:rPr>
              <a:t>	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College of Nursing</a:t>
            </a:r>
            <a:endParaRPr lang="en-US" sz="2400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026535"/>
            <a:ext cx="9144000" cy="2231265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Management &amp;Leadership in Nursing </a:t>
            </a:r>
          </a:p>
          <a:p>
            <a:r>
              <a:rPr lang="en-US" b="1" dirty="0" smtClean="0"/>
              <a:t>Risk management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Lecture eleven   </a:t>
            </a:r>
          </a:p>
          <a:p>
            <a:pPr algn="l"/>
            <a:r>
              <a:rPr lang="en-US" dirty="0" smtClean="0"/>
              <a:t>Prepared by :- assist lect. Noor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shreaf</a:t>
            </a:r>
            <a:endParaRPr lang="en-US" dirty="0" smtClean="0"/>
          </a:p>
          <a:p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787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095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What is risk management?</a:t>
            </a:r>
          </a:p>
          <a:p>
            <a:pPr marL="0" indent="0" algn="l">
              <a:buNone/>
            </a:pPr>
            <a:r>
              <a:rPr lang="en-US" dirty="0" smtClean="0"/>
              <a:t>Risk management is the process of identifying, assessing and controlling financial, legal, strategic and security risks to an organization’s capital and earnings.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484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70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Importance of risk management:</a:t>
            </a:r>
          </a:p>
          <a:p>
            <a:pPr marL="0" indent="0" algn="l">
              <a:buNone/>
            </a:pPr>
            <a:r>
              <a:rPr lang="en-US" dirty="0" smtClean="0"/>
              <a:t>These threats or risks, could stem from a wide variety of sources, including:</a:t>
            </a:r>
          </a:p>
          <a:p>
            <a:pPr marL="0" indent="0" algn="l">
              <a:buNone/>
            </a:pPr>
            <a:r>
              <a:rPr lang="en-US" dirty="0" smtClean="0"/>
              <a:t>1. Financial uncertainty</a:t>
            </a:r>
          </a:p>
          <a:p>
            <a:pPr marL="0" indent="0" algn="l">
              <a:buNone/>
            </a:pPr>
            <a:r>
              <a:rPr lang="en-US" dirty="0" smtClean="0"/>
              <a:t>2. Legal liabilities</a:t>
            </a:r>
          </a:p>
          <a:p>
            <a:pPr marL="0" indent="0" algn="l">
              <a:buNone/>
            </a:pPr>
            <a:r>
              <a:rPr lang="en-US" dirty="0" smtClean="0"/>
              <a:t>3. Strategic management errors</a:t>
            </a:r>
          </a:p>
          <a:p>
            <a:pPr marL="0" indent="0" algn="l">
              <a:buNone/>
            </a:pPr>
            <a:r>
              <a:rPr lang="en-US" dirty="0" smtClean="0"/>
              <a:t>4. Accidents</a:t>
            </a:r>
          </a:p>
          <a:p>
            <a:pPr marL="0" indent="0" algn="l">
              <a:buNone/>
            </a:pPr>
            <a:r>
              <a:rPr lang="en-US" dirty="0" smtClean="0"/>
              <a:t>5. Natural disasters. 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5549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2400" dirty="0" smtClean="0"/>
              <a:t>If an unforeseen event catches your organization unaware, the impact could be:</a:t>
            </a:r>
          </a:p>
          <a:p>
            <a:pPr marL="0" indent="0" algn="l">
              <a:buNone/>
            </a:pPr>
            <a:r>
              <a:rPr lang="en-US" sz="2400" dirty="0" smtClean="0"/>
              <a:t>1. Minor, such as a small impact on your overhead costs. </a:t>
            </a:r>
          </a:p>
          <a:p>
            <a:pPr marL="0" indent="0" algn="l">
              <a:buNone/>
            </a:pPr>
            <a:r>
              <a:rPr lang="en-US" sz="2400" dirty="0" smtClean="0"/>
              <a:t>2. Catastrophic, such as a significant financial burden or even the closure of </a:t>
            </a:r>
          </a:p>
          <a:p>
            <a:pPr marL="0" indent="0" algn="l">
              <a:buNone/>
            </a:pPr>
            <a:r>
              <a:rPr lang="en-US" sz="2400" dirty="0" smtClean="0"/>
              <a:t>your business.</a:t>
            </a:r>
          </a:p>
          <a:p>
            <a:pPr marL="0" indent="0" algn="l">
              <a:buNone/>
            </a:pPr>
            <a:r>
              <a:rPr lang="en-US" sz="2400" dirty="0" smtClean="0"/>
              <a:t>To reduce risk, an organization needs to apply resources to minimize, monitor and </a:t>
            </a:r>
          </a:p>
          <a:p>
            <a:pPr marL="0" indent="0" algn="l">
              <a:buNone/>
            </a:pPr>
            <a:r>
              <a:rPr lang="en-US" sz="2400" dirty="0" smtClean="0"/>
              <a:t>control the impact of negative events while maximizing positive events.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13242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The risk management process</a:t>
            </a:r>
          </a:p>
          <a:p>
            <a:pPr marL="0" indent="0" algn="l">
              <a:buNone/>
            </a:pPr>
            <a:r>
              <a:rPr lang="en-US" dirty="0" smtClean="0"/>
              <a:t>Risk management is a system of people, processes and technology that enables an organization to establish objectives in line with values and risks.</a:t>
            </a:r>
          </a:p>
          <a:p>
            <a:pPr marL="0" indent="0" algn="l">
              <a:buNone/>
            </a:pPr>
            <a:r>
              <a:rPr lang="en-US" dirty="0" smtClean="0"/>
              <a:t>A successful risk assessment program must meet legal, contractual, internal, social and ethical goals, as well as monitor new technology-related regulations.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050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42433"/>
            <a:ext cx="10515600" cy="473452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C00000"/>
                </a:solidFill>
              </a:rPr>
              <a:t>Three important steps of the risk management process are:</a:t>
            </a:r>
          </a:p>
          <a:p>
            <a:pPr marL="0" indent="0" algn="l">
              <a:buNone/>
            </a:pPr>
            <a:r>
              <a:rPr lang="en-US" sz="2400" b="1" dirty="0" smtClean="0"/>
              <a:t>1. Risk identification</a:t>
            </a:r>
          </a:p>
          <a:p>
            <a:pPr marL="0" indent="0" algn="l">
              <a:buNone/>
            </a:pPr>
            <a:r>
              <a:rPr lang="en-US" sz="2400" dirty="0" smtClean="0"/>
              <a:t>Risk identification is the process of identifying and assessing threats to an </a:t>
            </a:r>
          </a:p>
          <a:p>
            <a:pPr marL="0" indent="0" algn="l">
              <a:buNone/>
            </a:pPr>
            <a:r>
              <a:rPr lang="en-US" sz="2400" dirty="0" smtClean="0"/>
              <a:t>organization, its operations and its workforce. </a:t>
            </a:r>
          </a:p>
          <a:p>
            <a:pPr marL="0" indent="0" algn="l">
              <a:buNone/>
            </a:pPr>
            <a:r>
              <a:rPr lang="en-US" sz="2400" b="1" dirty="0" smtClean="0"/>
              <a:t>2. Risk analysis and assessment</a:t>
            </a:r>
          </a:p>
          <a:p>
            <a:pPr marL="0" indent="0" algn="l">
              <a:buNone/>
            </a:pPr>
            <a:r>
              <a:rPr lang="en-US" sz="2400" dirty="0" smtClean="0"/>
              <a:t>Risk analysis involves establishing the probability that a risk event might </a:t>
            </a:r>
          </a:p>
          <a:p>
            <a:pPr marL="0" indent="0" algn="l">
              <a:buNone/>
            </a:pPr>
            <a:r>
              <a:rPr lang="en-US" sz="2400" dirty="0" smtClean="0"/>
              <a:t>occur and the potential outcome of each event. </a:t>
            </a:r>
          </a:p>
          <a:p>
            <a:pPr marL="0" indent="0" algn="l">
              <a:buNone/>
            </a:pPr>
            <a:r>
              <a:rPr lang="en-US" sz="2400" b="1" dirty="0" smtClean="0"/>
              <a:t>3. Risk mitigation and monitoring</a:t>
            </a:r>
          </a:p>
          <a:p>
            <a:pPr marL="0" indent="0" algn="l">
              <a:buNone/>
            </a:pPr>
            <a:r>
              <a:rPr lang="en-US" sz="2400" dirty="0" smtClean="0"/>
              <a:t>Risk mitigation refers to the process of planning and developing methods </a:t>
            </a:r>
          </a:p>
          <a:p>
            <a:pPr marL="0" indent="0" algn="l">
              <a:buNone/>
            </a:pPr>
            <a:r>
              <a:rPr lang="en-US" sz="2400" dirty="0" smtClean="0"/>
              <a:t>and options to reduce threats to project objectives.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2308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Risk response strategies and treatment</a:t>
            </a:r>
          </a:p>
          <a:p>
            <a:pPr marL="0" indent="0" algn="l">
              <a:buNone/>
            </a:pPr>
            <a:r>
              <a:rPr lang="en-US" dirty="0" smtClean="0"/>
              <a:t>What are the most common responses to risk?</a:t>
            </a:r>
          </a:p>
          <a:p>
            <a:pPr marL="0" indent="0" algn="l">
              <a:buNone/>
            </a:pPr>
            <a:r>
              <a:rPr lang="en-US" dirty="0" smtClean="0"/>
              <a:t>1. Risk avoidance</a:t>
            </a:r>
          </a:p>
          <a:p>
            <a:pPr marL="0" indent="0" algn="l">
              <a:buNone/>
            </a:pPr>
            <a:r>
              <a:rPr lang="en-US" dirty="0" smtClean="0"/>
              <a:t>2. Risk reduction</a:t>
            </a:r>
          </a:p>
          <a:p>
            <a:pPr marL="0" indent="0" algn="l">
              <a:buNone/>
            </a:pPr>
            <a:r>
              <a:rPr lang="en-US" dirty="0" smtClean="0"/>
              <a:t>3. Risk sharing</a:t>
            </a:r>
          </a:p>
          <a:p>
            <a:pPr marL="0" indent="0" algn="l">
              <a:buNone/>
            </a:pPr>
            <a:r>
              <a:rPr lang="en-US" dirty="0" smtClean="0"/>
              <a:t>4. Transferring risk</a:t>
            </a:r>
          </a:p>
          <a:p>
            <a:pPr marL="0" indent="0" algn="l">
              <a:buNone/>
            </a:pPr>
            <a:r>
              <a:rPr lang="en-US" dirty="0" smtClean="0"/>
              <a:t>5. Risk acceptance and retention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165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C00000"/>
                </a:solidFill>
              </a:rPr>
              <a:t>Limitations and risk management standards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/>
              <a:t>Risk management standards set out a specific set of strategic </a:t>
            </a:r>
            <a:r>
              <a:rPr lang="en-US" sz="2400" dirty="0" smtClean="0"/>
              <a:t>processes </a:t>
            </a:r>
            <a:r>
              <a:rPr lang="en-US" sz="2400" dirty="0" smtClean="0"/>
              <a:t>that start with the objectives of an organization and intend </a:t>
            </a:r>
            <a:r>
              <a:rPr lang="en-US" sz="2400" dirty="0" smtClean="0"/>
              <a:t>to </a:t>
            </a:r>
            <a:r>
              <a:rPr lang="en-US" sz="2400" dirty="0" smtClean="0"/>
              <a:t>identify risks and promote the mitigation of risks through </a:t>
            </a:r>
            <a:r>
              <a:rPr lang="en-US" sz="2400" dirty="0" smtClean="0"/>
              <a:t>best practice</a:t>
            </a:r>
            <a:r>
              <a:rPr lang="en-US" sz="2400" dirty="0" smtClean="0"/>
              <a:t>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/>
              <a:t>While adopting a risk management standard has its advantages, it is </a:t>
            </a:r>
          </a:p>
          <a:p>
            <a:pPr marL="0" indent="0" algn="l">
              <a:buNone/>
            </a:pPr>
            <a:r>
              <a:rPr lang="en-US" sz="2400" dirty="0" smtClean="0"/>
              <a:t>not without challenges.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/>
              <a:t>The new standard might not easily fit into what you are doing already, </a:t>
            </a:r>
          </a:p>
          <a:p>
            <a:pPr marL="0" indent="0" algn="l">
              <a:buNone/>
            </a:pPr>
            <a:r>
              <a:rPr lang="en-US" sz="2400" dirty="0" smtClean="0"/>
              <a:t>so you could have to introduce new ways of working.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sz="2400" dirty="0" smtClean="0"/>
              <a:t>The standards might need customizing to your industry or business.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20479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599" cy="4710112"/>
          </a:xfrm>
        </p:spPr>
      </p:pic>
    </p:spTree>
    <p:extLst>
      <p:ext uri="{BB962C8B-B14F-4D97-AF65-F5344CB8AC3E}">
        <p14:creationId xmlns:p14="http://schemas.microsoft.com/office/powerpoint/2010/main" val="82509893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437</Words>
  <Application>Microsoft Office PowerPoint</Application>
  <PresentationFormat>شاشة عريضة</PresentationFormat>
  <Paragraphs>48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4</cp:revision>
  <dcterms:created xsi:type="dcterms:W3CDTF">2023-12-12T06:52:46Z</dcterms:created>
  <dcterms:modified xsi:type="dcterms:W3CDTF">2023-12-13T07:23:04Z</dcterms:modified>
</cp:coreProperties>
</file>